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73"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23" autoAdjust="0"/>
    <p:restoredTop sz="94660"/>
  </p:normalViewPr>
  <p:slideViewPr>
    <p:cSldViewPr snapToGrid="0">
      <p:cViewPr varScale="1">
        <p:scale>
          <a:sx n="95" d="100"/>
          <a:sy n="95" d="100"/>
        </p:scale>
        <p:origin x="2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9436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406C49-730E-4D08-AA71-BC754F7C62C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249881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264544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380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3675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243622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376836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135007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32370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306044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365295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06C49-730E-4D08-AA71-BC754F7C62C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351766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06C49-730E-4D08-AA71-BC754F7C62C1}" type="datetimeFigureOut">
              <a:rPr lang="en-US" smtClean="0"/>
              <a:t>10/19/20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84257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6925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144093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0406C49-730E-4D08-AA71-BC754F7C62C1}" type="datetimeFigureOut">
              <a:rPr lang="en-US" smtClean="0"/>
              <a:t>10/19/20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406833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406C49-730E-4D08-AA71-BC754F7C62C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8C29-20A5-45BB-98FE-1196D5BD9F3E}" type="slidenum">
              <a:rPr lang="en-US" smtClean="0"/>
              <a:t>‹#›</a:t>
            </a:fld>
            <a:endParaRPr lang="en-US"/>
          </a:p>
        </p:txBody>
      </p:sp>
    </p:spTree>
    <p:extLst>
      <p:ext uri="{BB962C8B-B14F-4D97-AF65-F5344CB8AC3E}">
        <p14:creationId xmlns:p14="http://schemas.microsoft.com/office/powerpoint/2010/main" val="302646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0406C49-730E-4D08-AA71-BC754F7C62C1}" type="datetimeFigureOut">
              <a:rPr lang="en-US" smtClean="0"/>
              <a:t>10/19/20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71E8C29-20A5-45BB-98FE-1196D5BD9F3E}" type="slidenum">
              <a:rPr lang="en-US" smtClean="0"/>
              <a:t>‹#›</a:t>
            </a:fld>
            <a:endParaRPr lang="en-US"/>
          </a:p>
        </p:txBody>
      </p:sp>
    </p:spTree>
    <p:extLst>
      <p:ext uri="{BB962C8B-B14F-4D97-AF65-F5344CB8AC3E}">
        <p14:creationId xmlns:p14="http://schemas.microsoft.com/office/powerpoint/2010/main" val="22490939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Document Analysis Practice</a:t>
            </a:r>
          </a:p>
        </p:txBody>
      </p:sp>
      <p:sp>
        <p:nvSpPr>
          <p:cNvPr id="3" name="Subtitle 2"/>
          <p:cNvSpPr>
            <a:spLocks noGrp="1"/>
          </p:cNvSpPr>
          <p:nvPr>
            <p:ph type="subTitle" idx="1"/>
          </p:nvPr>
        </p:nvSpPr>
        <p:spPr/>
        <p:txBody>
          <a:bodyPr/>
          <a:lstStyle/>
          <a:p>
            <a:r>
              <a:rPr lang="en-US" dirty="0"/>
              <a:t>Learning the soap method</a:t>
            </a:r>
          </a:p>
        </p:txBody>
      </p:sp>
    </p:spTree>
    <p:extLst>
      <p:ext uri="{BB962C8B-B14F-4D97-AF65-F5344CB8AC3E}">
        <p14:creationId xmlns:p14="http://schemas.microsoft.com/office/powerpoint/2010/main" val="360550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Answers</a:t>
            </a:r>
          </a:p>
        </p:txBody>
      </p:sp>
      <p:sp>
        <p:nvSpPr>
          <p:cNvPr id="3" name="Content Placeholder 2"/>
          <p:cNvSpPr>
            <a:spLocks noGrp="1"/>
          </p:cNvSpPr>
          <p:nvPr>
            <p:ph idx="1"/>
          </p:nvPr>
        </p:nvSpPr>
        <p:spPr>
          <a:xfrm>
            <a:off x="1103312" y="1658984"/>
            <a:ext cx="8946541" cy="4846320"/>
          </a:xfrm>
        </p:spPr>
        <p:txBody>
          <a:bodyPr>
            <a:normAutofit/>
          </a:bodyPr>
          <a:lstStyle/>
          <a:p>
            <a:r>
              <a:rPr lang="en-US" dirty="0"/>
              <a:t>S: Stone-cutters, most likely commissioned by Brahmin</a:t>
            </a:r>
          </a:p>
          <a:p>
            <a:r>
              <a:rPr lang="en-US" dirty="0"/>
              <a:t>O: Hindu religion has spread throughout India by this time</a:t>
            </a:r>
          </a:p>
          <a:p>
            <a:r>
              <a:rPr lang="en-US" dirty="0"/>
              <a:t>A: Illiterate population</a:t>
            </a:r>
          </a:p>
          <a:p>
            <a:r>
              <a:rPr lang="en-US" dirty="0"/>
              <a:t>P: Illustrate stories of Hinduism, glorify the religion</a:t>
            </a:r>
          </a:p>
          <a:p>
            <a:endParaRPr lang="en-US" dirty="0"/>
          </a:p>
          <a:p>
            <a:r>
              <a:rPr lang="en-US" dirty="0"/>
              <a:t>So…. Summary + SOAP</a:t>
            </a:r>
          </a:p>
          <a:p>
            <a:pPr marL="0" indent="0">
              <a:buNone/>
            </a:pPr>
            <a:r>
              <a:rPr lang="en-US" dirty="0"/>
              <a:t>The rock carving from </a:t>
            </a:r>
            <a:r>
              <a:rPr lang="en-US" dirty="0" err="1"/>
              <a:t>Mahabalipuram</a:t>
            </a:r>
            <a:r>
              <a:rPr lang="en-US" dirty="0"/>
              <a:t> depicts a scene featuring many Hindu deities. The carving was created by stone-cutters in India, most likely commissioned by Brahmin, at a time when the Hindu religion had spread throughout India and most of the population was illiterate.  The work is designed to illustrate stories of the Hindu religion, and to glorify the religion.</a:t>
            </a:r>
          </a:p>
        </p:txBody>
      </p:sp>
    </p:spTree>
    <p:extLst>
      <p:ext uri="{BB962C8B-B14F-4D97-AF65-F5344CB8AC3E}">
        <p14:creationId xmlns:p14="http://schemas.microsoft.com/office/powerpoint/2010/main" val="12245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4" name="Content Placeholder 3"/>
          <p:cNvSpPr>
            <a:spLocks noGrp="1"/>
          </p:cNvSpPr>
          <p:nvPr>
            <p:ph sz="half" idx="1"/>
          </p:nvPr>
        </p:nvSpPr>
        <p:spPr>
          <a:xfrm>
            <a:off x="1103312" y="2060575"/>
            <a:ext cx="5597934" cy="4195763"/>
          </a:xfrm>
        </p:spPr>
        <p:txBody>
          <a:bodyPr>
            <a:normAutofit/>
          </a:bodyPr>
          <a:lstStyle/>
          <a:p>
            <a:pPr marL="0" indent="0">
              <a:buNone/>
            </a:pPr>
            <a:r>
              <a:rPr lang="en-US" sz="2000" b="1" dirty="0" err="1"/>
              <a:t>Sima</a:t>
            </a:r>
            <a:r>
              <a:rPr lang="en-US" sz="2000" b="1" dirty="0"/>
              <a:t> Qian, historian of the Han 2</a:t>
            </a:r>
            <a:r>
              <a:rPr lang="en-US" sz="2000" b="1" baseline="30000" dirty="0"/>
              <a:t>nd</a:t>
            </a:r>
            <a:r>
              <a:rPr lang="en-US" sz="2000" b="1" dirty="0"/>
              <a:t> century BCE, from his book The Annals of Qin – an account of the first emperor of the earlier Qin dynasty.</a:t>
            </a:r>
          </a:p>
          <a:p>
            <a:pPr marL="0" indent="0">
              <a:buNone/>
            </a:pPr>
            <a:endParaRPr lang="en-US" sz="2000" dirty="0"/>
          </a:p>
          <a:p>
            <a:pPr marL="0" indent="0">
              <a:buNone/>
            </a:pPr>
            <a:r>
              <a:rPr lang="en-US" sz="2000" dirty="0"/>
              <a:t>“When the august [wise] Emperor came to the throne, he created regulations and made the laws intelligent, and his subjects cherished his instructions.  In the 26</a:t>
            </a:r>
            <a:r>
              <a:rPr lang="en-US" sz="2000" baseline="30000" dirty="0"/>
              <a:t>th</a:t>
            </a:r>
            <a:r>
              <a:rPr lang="en-US" sz="2000" dirty="0"/>
              <a:t> year of his rule, he, for the first time, unified all under Heaven, and there were none who did not submit.”</a:t>
            </a:r>
          </a:p>
        </p:txBody>
      </p:sp>
      <p:sp>
        <p:nvSpPr>
          <p:cNvPr id="5" name="Content Placeholder 4"/>
          <p:cNvSpPr>
            <a:spLocks noGrp="1"/>
          </p:cNvSpPr>
          <p:nvPr>
            <p:ph sz="half" idx="2"/>
          </p:nvPr>
        </p:nvSpPr>
        <p:spPr>
          <a:xfrm>
            <a:off x="6934653" y="2052737"/>
            <a:ext cx="4396341" cy="4200245"/>
          </a:xfrm>
        </p:spPr>
        <p:txBody>
          <a:bodyPr/>
          <a:lstStyle/>
          <a:p>
            <a:r>
              <a:rPr lang="en-US" sz="2000" b="1" dirty="0"/>
              <a:t>Summarize what the document is saying in 1 sentence.  Do not quote.</a:t>
            </a:r>
          </a:p>
          <a:p>
            <a:r>
              <a:rPr lang="en-US" sz="2000" b="1" dirty="0"/>
              <a:t>Then identify:</a:t>
            </a:r>
          </a:p>
          <a:p>
            <a:pPr lvl="1"/>
            <a:r>
              <a:rPr lang="en-US" sz="1800" b="1" dirty="0"/>
              <a:t>S</a:t>
            </a:r>
            <a:r>
              <a:rPr lang="en-US" sz="1800" dirty="0"/>
              <a:t> - Who is the speaker/artist?</a:t>
            </a:r>
          </a:p>
          <a:p>
            <a:pPr lvl="1"/>
            <a:r>
              <a:rPr lang="en-US" sz="1800" b="1" dirty="0"/>
              <a:t>O</a:t>
            </a:r>
            <a:r>
              <a:rPr lang="en-US" sz="1800" dirty="0"/>
              <a:t> – What is the occasion in which this was written/drawn? </a:t>
            </a:r>
          </a:p>
          <a:p>
            <a:pPr lvl="1"/>
            <a:r>
              <a:rPr lang="en-US" sz="1800" b="1" dirty="0"/>
              <a:t>A</a:t>
            </a:r>
            <a:r>
              <a:rPr lang="en-US" sz="1800" dirty="0"/>
              <a:t> – Who is the audience?</a:t>
            </a:r>
          </a:p>
          <a:p>
            <a:pPr lvl="1"/>
            <a:r>
              <a:rPr lang="en-US" sz="1800" b="1" dirty="0"/>
              <a:t>P</a:t>
            </a:r>
            <a:r>
              <a:rPr lang="en-US" sz="1800" dirty="0"/>
              <a:t> – What is the purpose of the document?</a:t>
            </a:r>
          </a:p>
          <a:p>
            <a:endParaRPr lang="en-US" dirty="0"/>
          </a:p>
        </p:txBody>
      </p:sp>
    </p:spTree>
    <p:extLst>
      <p:ext uri="{BB962C8B-B14F-4D97-AF65-F5344CB8AC3E}">
        <p14:creationId xmlns:p14="http://schemas.microsoft.com/office/powerpoint/2010/main" val="107938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Answers</a:t>
            </a:r>
          </a:p>
        </p:txBody>
      </p:sp>
      <p:sp>
        <p:nvSpPr>
          <p:cNvPr id="3" name="Content Placeholder 2"/>
          <p:cNvSpPr>
            <a:spLocks noGrp="1"/>
          </p:cNvSpPr>
          <p:nvPr>
            <p:ph idx="1"/>
          </p:nvPr>
        </p:nvSpPr>
        <p:spPr/>
        <p:txBody>
          <a:bodyPr>
            <a:normAutofit lnSpcReduction="10000"/>
          </a:bodyPr>
          <a:lstStyle/>
          <a:p>
            <a:r>
              <a:rPr lang="en-US" dirty="0"/>
              <a:t>S: historian, Confucian, educated, elite</a:t>
            </a:r>
          </a:p>
          <a:p>
            <a:r>
              <a:rPr lang="en-US" dirty="0"/>
              <a:t>O: shortly after the Qin dynasty</a:t>
            </a:r>
          </a:p>
          <a:p>
            <a:r>
              <a:rPr lang="en-US" dirty="0"/>
              <a:t>A: ruling elite</a:t>
            </a:r>
          </a:p>
          <a:p>
            <a:r>
              <a:rPr lang="en-US" dirty="0"/>
              <a:t>P: justify/provide legitimacy for the Han Dynasty</a:t>
            </a:r>
          </a:p>
          <a:p>
            <a:endParaRPr lang="en-US" dirty="0"/>
          </a:p>
          <a:p>
            <a:r>
              <a:rPr lang="en-US" dirty="0"/>
              <a:t>So…Summary + SOAP</a:t>
            </a:r>
          </a:p>
          <a:p>
            <a:pPr marL="0" indent="0">
              <a:buNone/>
            </a:pPr>
            <a:r>
              <a:rPr lang="en-US" dirty="0" err="1"/>
              <a:t>Sima</a:t>
            </a:r>
            <a:r>
              <a:rPr lang="en-US" dirty="0"/>
              <a:t> Qian explains how the previous Qin emperor used laws to unify China.  </a:t>
            </a:r>
            <a:r>
              <a:rPr lang="en-US" dirty="0" err="1"/>
              <a:t>Sima</a:t>
            </a:r>
            <a:r>
              <a:rPr lang="en-US" dirty="0"/>
              <a:t> Qian is a court-appointed historian of a powerful early Chinese dynasty, who writes in a period when China is reestablishing cohesion after a period of chaos.  He directs his words at the bureaucrats and men in power to convince them of the importance of unity and regulations.</a:t>
            </a:r>
          </a:p>
        </p:txBody>
      </p:sp>
    </p:spTree>
    <p:extLst>
      <p:ext uri="{BB962C8B-B14F-4D97-AF65-F5344CB8AC3E}">
        <p14:creationId xmlns:p14="http://schemas.microsoft.com/office/powerpoint/2010/main" val="388661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4</a:t>
            </a:r>
          </a:p>
        </p:txBody>
      </p:sp>
      <p:sp>
        <p:nvSpPr>
          <p:cNvPr id="5" name="Content Placeholder 4"/>
          <p:cNvSpPr>
            <a:spLocks noGrp="1"/>
          </p:cNvSpPr>
          <p:nvPr>
            <p:ph sz="half" idx="1"/>
          </p:nvPr>
        </p:nvSpPr>
        <p:spPr/>
        <p:txBody>
          <a:bodyPr>
            <a:normAutofit/>
          </a:bodyPr>
          <a:lstStyle/>
          <a:p>
            <a:pPr marL="0" indent="0">
              <a:buNone/>
            </a:pPr>
            <a:r>
              <a:rPr lang="en-US" sz="2000" b="1" dirty="0"/>
              <a:t>Plato, Greek philosopher, student of Socrates, from his book </a:t>
            </a:r>
            <a:r>
              <a:rPr lang="en-US" sz="2000" b="1" i="1" dirty="0"/>
              <a:t>Republic</a:t>
            </a:r>
            <a:r>
              <a:rPr lang="en-US" sz="2000" b="1" dirty="0"/>
              <a:t>, written 360 BCE.</a:t>
            </a:r>
          </a:p>
          <a:p>
            <a:endParaRPr lang="en-US" sz="2000" dirty="0"/>
          </a:p>
          <a:p>
            <a:pPr marL="0" indent="0">
              <a:buNone/>
            </a:pPr>
            <a:r>
              <a:rPr lang="en-US" sz="2000" dirty="0"/>
              <a:t>“Until philosophers rule as kings or those who are now called kings…that is, until political power and philosophy entirely coincide…cities will have no rest from evils…nor, I think, will the human race.”</a:t>
            </a:r>
          </a:p>
        </p:txBody>
      </p:sp>
      <p:sp>
        <p:nvSpPr>
          <p:cNvPr id="6" name="Content Placeholder 5"/>
          <p:cNvSpPr>
            <a:spLocks noGrp="1"/>
          </p:cNvSpPr>
          <p:nvPr>
            <p:ph sz="half" idx="2"/>
          </p:nvPr>
        </p:nvSpPr>
        <p:spPr/>
        <p:txBody>
          <a:bodyPr/>
          <a:lstStyle/>
          <a:p>
            <a:r>
              <a:rPr lang="en-US" sz="2000" b="1" dirty="0"/>
              <a:t>Summarize what the document is saying in 1 sentence.  Do not quote.</a:t>
            </a:r>
          </a:p>
          <a:p>
            <a:r>
              <a:rPr lang="en-US" sz="2000" b="1" dirty="0"/>
              <a:t>Then identify:</a:t>
            </a:r>
          </a:p>
          <a:p>
            <a:pPr lvl="1"/>
            <a:r>
              <a:rPr lang="en-US" sz="1800" b="1" dirty="0"/>
              <a:t>S</a:t>
            </a:r>
            <a:r>
              <a:rPr lang="en-US" sz="1800" dirty="0"/>
              <a:t> - Who is the speaker/artist?</a:t>
            </a:r>
          </a:p>
          <a:p>
            <a:pPr lvl="1"/>
            <a:r>
              <a:rPr lang="en-US" sz="1800" b="1" dirty="0"/>
              <a:t>O</a:t>
            </a:r>
            <a:r>
              <a:rPr lang="en-US" sz="1800" dirty="0"/>
              <a:t> – What is the occasion in which this was written/drawn? </a:t>
            </a:r>
          </a:p>
          <a:p>
            <a:pPr lvl="1"/>
            <a:r>
              <a:rPr lang="en-US" sz="1800" b="1" dirty="0"/>
              <a:t>A</a:t>
            </a:r>
            <a:r>
              <a:rPr lang="en-US" sz="1800" dirty="0"/>
              <a:t> – Who is the audience?</a:t>
            </a:r>
          </a:p>
          <a:p>
            <a:pPr lvl="1"/>
            <a:r>
              <a:rPr lang="en-US" sz="1800" b="1" dirty="0"/>
              <a:t>P</a:t>
            </a:r>
            <a:r>
              <a:rPr lang="en-US" sz="1800" dirty="0"/>
              <a:t> – What is the purpose of the document?</a:t>
            </a:r>
          </a:p>
          <a:p>
            <a:pPr marL="0" indent="0">
              <a:buNone/>
            </a:pPr>
            <a:endParaRPr lang="en-US" dirty="0"/>
          </a:p>
        </p:txBody>
      </p:sp>
    </p:spTree>
    <p:extLst>
      <p:ext uri="{BB962C8B-B14F-4D97-AF65-F5344CB8AC3E}">
        <p14:creationId xmlns:p14="http://schemas.microsoft.com/office/powerpoint/2010/main" val="286804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Answer</a:t>
            </a:r>
          </a:p>
        </p:txBody>
      </p:sp>
      <p:sp>
        <p:nvSpPr>
          <p:cNvPr id="3" name="Content Placeholder 2"/>
          <p:cNvSpPr>
            <a:spLocks noGrp="1"/>
          </p:cNvSpPr>
          <p:nvPr>
            <p:ph idx="1"/>
          </p:nvPr>
        </p:nvSpPr>
        <p:spPr>
          <a:xfrm>
            <a:off x="1103312" y="1724298"/>
            <a:ext cx="8946541" cy="4524102"/>
          </a:xfrm>
        </p:spPr>
        <p:txBody>
          <a:bodyPr>
            <a:normAutofit/>
          </a:bodyPr>
          <a:lstStyle/>
          <a:p>
            <a:r>
              <a:rPr lang="en-US" dirty="0"/>
              <a:t>S: philosopher, citizen of Athens, educated, elite</a:t>
            </a:r>
          </a:p>
          <a:p>
            <a:r>
              <a:rPr lang="en-US" dirty="0"/>
              <a:t>O: Athens, a city-state during a period of rivalry</a:t>
            </a:r>
          </a:p>
          <a:p>
            <a:r>
              <a:rPr lang="en-US" dirty="0"/>
              <a:t>A: educated people, students</a:t>
            </a:r>
          </a:p>
          <a:p>
            <a:r>
              <a:rPr lang="en-US" dirty="0"/>
              <a:t>P: wants a strong Athens and is looking for an answer</a:t>
            </a:r>
          </a:p>
          <a:p>
            <a:endParaRPr lang="en-US" dirty="0"/>
          </a:p>
          <a:p>
            <a:r>
              <a:rPr lang="en-US" dirty="0"/>
              <a:t>So…Summary + SOAP</a:t>
            </a:r>
          </a:p>
          <a:p>
            <a:pPr marL="0" indent="0">
              <a:buNone/>
            </a:pPr>
            <a:r>
              <a:rPr lang="en-US" dirty="0"/>
              <a:t>Plato states that philosophers would make the best leaders. He is an educated philosopher in the city-state of Athens during the Classical Age, when there was much questioning concerning government.  He directs his words at his students and other educated thinkers because he wants his own city-state to become dominant and successful in the Greek region.</a:t>
            </a:r>
          </a:p>
        </p:txBody>
      </p:sp>
    </p:spTree>
    <p:extLst>
      <p:ext uri="{BB962C8B-B14F-4D97-AF65-F5344CB8AC3E}">
        <p14:creationId xmlns:p14="http://schemas.microsoft.com/office/powerpoint/2010/main" val="30361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pic>
        <p:nvPicPr>
          <p:cNvPr id="5" name="Content Placeholder 4"/>
          <p:cNvPicPr>
            <a:picLocks noGrp="1" noChangeAspect="1"/>
          </p:cNvPicPr>
          <p:nvPr>
            <p:ph sz="half" idx="1"/>
          </p:nvPr>
        </p:nvPicPr>
        <p:blipFill>
          <a:blip r:embed="rId2"/>
          <a:stretch>
            <a:fillRect/>
          </a:stretch>
        </p:blipFill>
        <p:spPr>
          <a:xfrm>
            <a:off x="3885701" y="452718"/>
            <a:ext cx="7417957" cy="3152631"/>
          </a:xfrm>
          <a:prstGeom prst="rect">
            <a:avLst/>
          </a:prstGeom>
        </p:spPr>
      </p:pic>
      <p:sp>
        <p:nvSpPr>
          <p:cNvPr id="4" name="Content Placeholder 3"/>
          <p:cNvSpPr>
            <a:spLocks noGrp="1"/>
          </p:cNvSpPr>
          <p:nvPr>
            <p:ph sz="half" idx="2"/>
          </p:nvPr>
        </p:nvSpPr>
        <p:spPr>
          <a:xfrm>
            <a:off x="1220877" y="3853543"/>
            <a:ext cx="9404723" cy="2703240"/>
          </a:xfrm>
        </p:spPr>
        <p:txBody>
          <a:bodyPr/>
          <a:lstStyle/>
          <a:p>
            <a:r>
              <a:rPr lang="en-US" sz="2000" b="1" dirty="0"/>
              <a:t>Summarize what the document is portraying in 1 sentence.</a:t>
            </a:r>
          </a:p>
          <a:p>
            <a:r>
              <a:rPr lang="en-US" sz="2000" b="1" dirty="0"/>
              <a:t>Then identify:</a:t>
            </a:r>
          </a:p>
          <a:p>
            <a:pPr lvl="1"/>
            <a:r>
              <a:rPr lang="en-US" sz="1800" b="1" dirty="0"/>
              <a:t>S</a:t>
            </a:r>
            <a:r>
              <a:rPr lang="en-US" sz="1800" dirty="0"/>
              <a:t> - Who is the speaker/artist?</a:t>
            </a:r>
          </a:p>
          <a:p>
            <a:pPr lvl="1"/>
            <a:r>
              <a:rPr lang="en-US" sz="1800" b="1" dirty="0"/>
              <a:t>O</a:t>
            </a:r>
            <a:r>
              <a:rPr lang="en-US" sz="1800" dirty="0"/>
              <a:t> – What is the occasion in which this was written/drawn? </a:t>
            </a:r>
          </a:p>
          <a:p>
            <a:pPr lvl="1"/>
            <a:r>
              <a:rPr lang="en-US" sz="1800" b="1" dirty="0"/>
              <a:t>A</a:t>
            </a:r>
            <a:r>
              <a:rPr lang="en-US" sz="1800" dirty="0"/>
              <a:t> – Who is the audience?</a:t>
            </a:r>
          </a:p>
          <a:p>
            <a:pPr lvl="1"/>
            <a:r>
              <a:rPr lang="en-US" sz="1800" b="1" dirty="0"/>
              <a:t>P</a:t>
            </a:r>
            <a:r>
              <a:rPr lang="en-US" sz="1800" dirty="0"/>
              <a:t> – What is the purpose of the document?</a:t>
            </a:r>
          </a:p>
          <a:p>
            <a:endParaRPr lang="en-US" dirty="0"/>
          </a:p>
        </p:txBody>
      </p:sp>
      <p:sp>
        <p:nvSpPr>
          <p:cNvPr id="3" name="TextBox 2"/>
          <p:cNvSpPr txBox="1"/>
          <p:nvPr/>
        </p:nvSpPr>
        <p:spPr>
          <a:xfrm>
            <a:off x="1699405" y="2518913"/>
            <a:ext cx="2035834" cy="923330"/>
          </a:xfrm>
          <a:prstGeom prst="rect">
            <a:avLst/>
          </a:prstGeom>
          <a:noFill/>
        </p:spPr>
        <p:txBody>
          <a:bodyPr wrap="square" rtlCol="0">
            <a:spAutoFit/>
          </a:bodyPr>
          <a:lstStyle/>
          <a:p>
            <a:pPr algn="r"/>
            <a:r>
              <a:rPr lang="en-US" dirty="0"/>
              <a:t>Alexander the Great’s Sarcophagus</a:t>
            </a:r>
          </a:p>
        </p:txBody>
      </p:sp>
    </p:spTree>
    <p:extLst>
      <p:ext uri="{BB962C8B-B14F-4D97-AF65-F5344CB8AC3E}">
        <p14:creationId xmlns:p14="http://schemas.microsoft.com/office/powerpoint/2010/main" val="1319638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Answer</a:t>
            </a:r>
          </a:p>
        </p:txBody>
      </p:sp>
      <p:sp>
        <p:nvSpPr>
          <p:cNvPr id="3" name="Content Placeholder 2"/>
          <p:cNvSpPr>
            <a:spLocks noGrp="1"/>
          </p:cNvSpPr>
          <p:nvPr>
            <p:ph idx="1"/>
          </p:nvPr>
        </p:nvSpPr>
        <p:spPr>
          <a:xfrm>
            <a:off x="1103312" y="1515291"/>
            <a:ext cx="8946541" cy="4898571"/>
          </a:xfrm>
        </p:spPr>
        <p:txBody>
          <a:bodyPr>
            <a:normAutofit fontScale="92500" lnSpcReduction="10000"/>
          </a:bodyPr>
          <a:lstStyle/>
          <a:p>
            <a:r>
              <a:rPr lang="en-US" dirty="0"/>
              <a:t>S: sculptors, most likely commissioned by high-ranking members of the Seleucid government</a:t>
            </a:r>
          </a:p>
          <a:p>
            <a:r>
              <a:rPr lang="en-US" dirty="0"/>
              <a:t>O: Hellenistic Age, Alexander had spread Greek culture across West Asia</a:t>
            </a:r>
          </a:p>
          <a:p>
            <a:r>
              <a:rPr lang="en-US" dirty="0"/>
              <a:t>A: the public, those who visited Alexander’s mausoleum</a:t>
            </a:r>
          </a:p>
          <a:p>
            <a:r>
              <a:rPr lang="en-US" dirty="0"/>
              <a:t>P: to glorify Alexander and his army</a:t>
            </a:r>
          </a:p>
          <a:p>
            <a:endParaRPr lang="en-US" dirty="0"/>
          </a:p>
          <a:p>
            <a:r>
              <a:rPr lang="en-US" dirty="0"/>
              <a:t>So…. Summary + SOAP</a:t>
            </a:r>
          </a:p>
          <a:p>
            <a:pPr marL="0" indent="0">
              <a:buNone/>
            </a:pPr>
            <a:r>
              <a:rPr lang="en-US" dirty="0"/>
              <a:t>Alexander’s Sarcophagus  features a battle scene where Alexander and his soldiers are depicted as triumphing over their enemy.  The sculpture was created by sculptors, most likely commissioned by high-ranking members of the Seleucid government after Alexander’s death during the Hellenistic Age, which spread Greek culture across West Asia.  It was designed to glorify the actions of Alexander and his conquering forces to all who visited his mausoleum.</a:t>
            </a:r>
          </a:p>
        </p:txBody>
      </p:sp>
    </p:spTree>
    <p:extLst>
      <p:ext uri="{BB962C8B-B14F-4D97-AF65-F5344CB8AC3E}">
        <p14:creationId xmlns:p14="http://schemas.microsoft.com/office/powerpoint/2010/main" val="217950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sz="half" idx="1"/>
          </p:nvPr>
        </p:nvSpPr>
        <p:spPr>
          <a:xfrm>
            <a:off x="1103312" y="2060575"/>
            <a:ext cx="6066472" cy="4195763"/>
          </a:xfrm>
        </p:spPr>
        <p:txBody>
          <a:bodyPr>
            <a:normAutofit lnSpcReduction="10000"/>
          </a:bodyPr>
          <a:lstStyle/>
          <a:p>
            <a:pPr marL="0" indent="0">
              <a:buNone/>
            </a:pPr>
            <a:r>
              <a:rPr lang="en-US" b="1" dirty="0" err="1"/>
              <a:t>Xun</a:t>
            </a:r>
            <a:r>
              <a:rPr lang="en-US" b="1" dirty="0"/>
              <a:t> </a:t>
            </a:r>
            <a:r>
              <a:rPr lang="en-US" b="1" dirty="0" err="1"/>
              <a:t>Kuang</a:t>
            </a:r>
            <a:r>
              <a:rPr lang="en-US" b="1" dirty="0"/>
              <a:t> (</a:t>
            </a:r>
            <a:r>
              <a:rPr lang="en-US" b="1" dirty="0" err="1"/>
              <a:t>Xun</a:t>
            </a:r>
            <a:r>
              <a:rPr lang="en-US" b="1" dirty="0"/>
              <a:t> </a:t>
            </a:r>
            <a:r>
              <a:rPr lang="en-US" b="1" dirty="0" err="1"/>
              <a:t>Zi</a:t>
            </a:r>
            <a:r>
              <a:rPr lang="en-US" b="1" dirty="0"/>
              <a:t>), Chinese Confucian philosopher during the Warring States Period, 250 BCE</a:t>
            </a:r>
          </a:p>
          <a:p>
            <a:pPr marL="0" indent="0">
              <a:buNone/>
            </a:pPr>
            <a:r>
              <a:rPr lang="en-US" dirty="0"/>
              <a:t>“People are born with natural tendencies toward “waywardness”: that is, a taste for profit and beauty and a susceptibility to jealousy and hate, all of which, if indulged in, would lead to disorder and criminality.  In order to attain a oneness with the Way, and a dedication to morality, one needs the guidance of a proper teacher: only this would allow one to become morally upright.  A proper teacher would have been trained in the teachings of the ancient sage kings who saw that human nature was inherently immoral and thus wrong.  From this realization, the sage kings developed rituals and regulations to shape people toward morality.”</a:t>
            </a:r>
          </a:p>
        </p:txBody>
      </p:sp>
      <p:sp>
        <p:nvSpPr>
          <p:cNvPr id="4" name="Content Placeholder 3"/>
          <p:cNvSpPr>
            <a:spLocks noGrp="1"/>
          </p:cNvSpPr>
          <p:nvPr>
            <p:ph sz="half" idx="2"/>
          </p:nvPr>
        </p:nvSpPr>
        <p:spPr>
          <a:xfrm>
            <a:off x="7169784" y="2091925"/>
            <a:ext cx="4396341" cy="4200245"/>
          </a:xfrm>
        </p:spPr>
        <p:txBody>
          <a:bodyPr>
            <a:normAutofit lnSpcReduction="10000"/>
          </a:bodyPr>
          <a:lstStyle/>
          <a:p>
            <a:r>
              <a:rPr lang="en-US" sz="2000" b="1" dirty="0"/>
              <a:t>Summarize what the document is saying in 1 sentence.  Do not quote.</a:t>
            </a:r>
          </a:p>
          <a:p>
            <a:r>
              <a:rPr lang="en-US" sz="2000" b="1" dirty="0"/>
              <a:t>Then identify:</a:t>
            </a:r>
          </a:p>
          <a:p>
            <a:pPr lvl="1"/>
            <a:r>
              <a:rPr lang="en-US" sz="1800" b="1" dirty="0"/>
              <a:t>S</a:t>
            </a:r>
            <a:r>
              <a:rPr lang="en-US" sz="1800" dirty="0"/>
              <a:t> - Who is the speaker/artist?</a:t>
            </a:r>
          </a:p>
          <a:p>
            <a:pPr lvl="1"/>
            <a:r>
              <a:rPr lang="en-US" sz="1800" b="1" dirty="0"/>
              <a:t>O</a:t>
            </a:r>
            <a:r>
              <a:rPr lang="en-US" sz="1800" dirty="0"/>
              <a:t> – What is the occasion in which this was written/drawn? </a:t>
            </a:r>
          </a:p>
          <a:p>
            <a:pPr lvl="1"/>
            <a:r>
              <a:rPr lang="en-US" sz="1800" b="1" dirty="0"/>
              <a:t>A</a:t>
            </a:r>
            <a:r>
              <a:rPr lang="en-US" sz="1800" dirty="0"/>
              <a:t> – Who is the audience?</a:t>
            </a:r>
          </a:p>
          <a:p>
            <a:pPr lvl="1"/>
            <a:r>
              <a:rPr lang="en-US" sz="1800" b="1" dirty="0"/>
              <a:t>P</a:t>
            </a:r>
            <a:r>
              <a:rPr lang="en-US" sz="1800" dirty="0"/>
              <a:t> – What is the purpose of the document?</a:t>
            </a:r>
          </a:p>
          <a:p>
            <a:pPr marL="0" indent="0">
              <a:buNone/>
            </a:pPr>
            <a:endParaRPr lang="en-US" dirty="0"/>
          </a:p>
        </p:txBody>
      </p:sp>
    </p:spTree>
    <p:extLst>
      <p:ext uri="{BB962C8B-B14F-4D97-AF65-F5344CB8AC3E}">
        <p14:creationId xmlns:p14="http://schemas.microsoft.com/office/powerpoint/2010/main" val="235975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Answer</a:t>
            </a:r>
          </a:p>
        </p:txBody>
      </p:sp>
      <p:sp>
        <p:nvSpPr>
          <p:cNvPr id="3" name="Content Placeholder 2"/>
          <p:cNvSpPr>
            <a:spLocks noGrp="1"/>
          </p:cNvSpPr>
          <p:nvPr>
            <p:ph idx="1"/>
          </p:nvPr>
        </p:nvSpPr>
        <p:spPr>
          <a:xfrm>
            <a:off x="1103312" y="1476103"/>
            <a:ext cx="8946541" cy="4911633"/>
          </a:xfrm>
        </p:spPr>
        <p:txBody>
          <a:bodyPr>
            <a:normAutofit lnSpcReduction="10000"/>
          </a:bodyPr>
          <a:lstStyle/>
          <a:p>
            <a:r>
              <a:rPr lang="en-US" dirty="0"/>
              <a:t>S: philosopher, legalist</a:t>
            </a:r>
          </a:p>
          <a:p>
            <a:r>
              <a:rPr lang="en-US" dirty="0"/>
              <a:t>O: Warring States Period, a time of chaos</a:t>
            </a:r>
          </a:p>
          <a:p>
            <a:r>
              <a:rPr lang="en-US" dirty="0"/>
              <a:t>A: Chinese people, elite</a:t>
            </a:r>
          </a:p>
          <a:p>
            <a:r>
              <a:rPr lang="en-US" dirty="0"/>
              <a:t>P: to explain problems with society and give one way to bring order, strict teachers</a:t>
            </a:r>
          </a:p>
          <a:p>
            <a:endParaRPr lang="en-US" dirty="0"/>
          </a:p>
          <a:p>
            <a:r>
              <a:rPr lang="en-US" dirty="0"/>
              <a:t>So…Summary + SOAP</a:t>
            </a:r>
          </a:p>
          <a:p>
            <a:pPr marL="0" indent="0">
              <a:buNone/>
            </a:pPr>
            <a:r>
              <a:rPr lang="en-US" dirty="0"/>
              <a:t>In document __, </a:t>
            </a:r>
            <a:r>
              <a:rPr lang="en-US" dirty="0" err="1"/>
              <a:t>Xun</a:t>
            </a:r>
            <a:r>
              <a:rPr lang="en-US" dirty="0"/>
              <a:t> </a:t>
            </a:r>
            <a:r>
              <a:rPr lang="en-US" dirty="0" err="1"/>
              <a:t>Kuang</a:t>
            </a:r>
            <a:r>
              <a:rPr lang="en-US" dirty="0"/>
              <a:t> says that people are naturally bad and need strict rules in order to function in society.  </a:t>
            </a:r>
            <a:r>
              <a:rPr lang="en-US" dirty="0" err="1"/>
              <a:t>Xun</a:t>
            </a:r>
            <a:r>
              <a:rPr lang="en-US" dirty="0"/>
              <a:t> </a:t>
            </a:r>
            <a:r>
              <a:rPr lang="en-US" dirty="0" err="1"/>
              <a:t>Kuang</a:t>
            </a:r>
            <a:r>
              <a:rPr lang="en-US" dirty="0"/>
              <a:t> was a Confucian philosopher, believing in the importance of respect and order in society, at a time when China was in chaos after the fall of the Zhou dynasty.  He addresses philosophical and political leaders in an attempt to convince them to treat the populace harshly in order to stabilize society.</a:t>
            </a:r>
          </a:p>
        </p:txBody>
      </p:sp>
    </p:spTree>
    <p:extLst>
      <p:ext uri="{BB962C8B-B14F-4D97-AF65-F5344CB8AC3E}">
        <p14:creationId xmlns:p14="http://schemas.microsoft.com/office/powerpoint/2010/main" val="31135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 in SOAP: Speaker</a:t>
            </a:r>
          </a:p>
        </p:txBody>
      </p:sp>
      <p:sp>
        <p:nvSpPr>
          <p:cNvPr id="3" name="Content Placeholder 2"/>
          <p:cNvSpPr>
            <a:spLocks noGrp="1"/>
          </p:cNvSpPr>
          <p:nvPr>
            <p:ph idx="1"/>
          </p:nvPr>
        </p:nvSpPr>
        <p:spPr/>
        <p:txBody>
          <a:bodyPr>
            <a:normAutofit fontScale="85000" lnSpcReduction="20000"/>
          </a:bodyPr>
          <a:lstStyle/>
          <a:p>
            <a:r>
              <a:rPr lang="en-US" dirty="0"/>
              <a:t>This is when you identify who the speaker or artist is and why that role is important in terms of the document. </a:t>
            </a:r>
          </a:p>
          <a:p>
            <a:r>
              <a:rPr lang="en-US" dirty="0"/>
              <a:t>The author is _____________ ...</a:t>
            </a:r>
          </a:p>
          <a:p>
            <a:pPr lvl="1"/>
            <a:r>
              <a:rPr lang="en-US" dirty="0"/>
              <a:t>CORNPEG</a:t>
            </a:r>
          </a:p>
          <a:p>
            <a:pPr lvl="1"/>
            <a:r>
              <a:rPr lang="en-US" dirty="0"/>
              <a:t>Class</a:t>
            </a:r>
          </a:p>
          <a:p>
            <a:pPr lvl="1"/>
            <a:r>
              <a:rPr lang="en-US" dirty="0"/>
              <a:t>Occupation</a:t>
            </a:r>
          </a:p>
          <a:p>
            <a:pPr lvl="1"/>
            <a:r>
              <a:rPr lang="en-US" dirty="0"/>
              <a:t>Religion</a:t>
            </a:r>
          </a:p>
          <a:p>
            <a:pPr lvl="1"/>
            <a:r>
              <a:rPr lang="en-US" dirty="0"/>
              <a:t>Nationality</a:t>
            </a:r>
          </a:p>
          <a:p>
            <a:pPr lvl="1"/>
            <a:r>
              <a:rPr lang="en-US" dirty="0"/>
              <a:t>Political position</a:t>
            </a:r>
          </a:p>
          <a:p>
            <a:pPr lvl="1"/>
            <a:r>
              <a:rPr lang="en-US" dirty="0"/>
              <a:t>Ethnic identity</a:t>
            </a:r>
          </a:p>
          <a:p>
            <a:pPr lvl="1"/>
            <a:r>
              <a:rPr lang="en-US" dirty="0"/>
              <a:t>Gender</a:t>
            </a:r>
          </a:p>
          <a:p>
            <a:pPr lvl="1"/>
            <a:r>
              <a:rPr lang="en-US" dirty="0"/>
              <a:t>Is he/ she an outsider?</a:t>
            </a:r>
          </a:p>
          <a:p>
            <a:pPr lvl="1"/>
            <a:r>
              <a:rPr lang="en-US" dirty="0"/>
              <a:t>Is he/she insider to the situation so….</a:t>
            </a:r>
          </a:p>
        </p:txBody>
      </p:sp>
    </p:spTree>
    <p:extLst>
      <p:ext uri="{BB962C8B-B14F-4D97-AF65-F5344CB8AC3E}">
        <p14:creationId xmlns:p14="http://schemas.microsoft.com/office/powerpoint/2010/main" val="116675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 in SOAP: Occasion</a:t>
            </a:r>
          </a:p>
        </p:txBody>
      </p:sp>
      <p:sp>
        <p:nvSpPr>
          <p:cNvPr id="3" name="Content Placeholder 2"/>
          <p:cNvSpPr>
            <a:spLocks noGrp="1"/>
          </p:cNvSpPr>
          <p:nvPr>
            <p:ph idx="1"/>
          </p:nvPr>
        </p:nvSpPr>
        <p:spPr/>
        <p:txBody>
          <a:bodyPr/>
          <a:lstStyle/>
          <a:p>
            <a:r>
              <a:rPr lang="en-US" dirty="0"/>
              <a:t>This is when you identify the occasion, a current situation, in which the document was written or drawn and its impact on the document.</a:t>
            </a:r>
          </a:p>
          <a:p>
            <a:r>
              <a:rPr lang="en-US" dirty="0"/>
              <a:t>Because this was written at a time of _____________ …..</a:t>
            </a:r>
          </a:p>
          <a:p>
            <a:pPr lvl="1"/>
            <a:r>
              <a:rPr lang="en-US" dirty="0"/>
              <a:t>Conflict</a:t>
            </a:r>
          </a:p>
          <a:p>
            <a:pPr lvl="1"/>
            <a:r>
              <a:rPr lang="en-US" dirty="0"/>
              <a:t>Famine</a:t>
            </a:r>
          </a:p>
          <a:p>
            <a:pPr lvl="1"/>
            <a:r>
              <a:rPr lang="en-US" dirty="0"/>
              <a:t>Increasing commerce</a:t>
            </a:r>
          </a:p>
          <a:p>
            <a:pPr lvl="1"/>
            <a:r>
              <a:rPr lang="en-US" dirty="0"/>
              <a:t>Revolution</a:t>
            </a:r>
          </a:p>
          <a:p>
            <a:pPr lvl="1"/>
            <a:r>
              <a:rPr lang="en-US" dirty="0" err="1"/>
              <a:t>etc</a:t>
            </a:r>
            <a:r>
              <a:rPr lang="en-US" dirty="0"/>
              <a:t> </a:t>
            </a:r>
          </a:p>
        </p:txBody>
      </p:sp>
    </p:spTree>
    <p:extLst>
      <p:ext uri="{BB962C8B-B14F-4D97-AF65-F5344CB8AC3E}">
        <p14:creationId xmlns:p14="http://schemas.microsoft.com/office/powerpoint/2010/main" val="399632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 in SOAP: Audience</a:t>
            </a:r>
          </a:p>
        </p:txBody>
      </p:sp>
      <p:sp>
        <p:nvSpPr>
          <p:cNvPr id="3" name="Content Placeholder 2"/>
          <p:cNvSpPr>
            <a:spLocks noGrp="1"/>
          </p:cNvSpPr>
          <p:nvPr>
            <p:ph idx="1"/>
          </p:nvPr>
        </p:nvSpPr>
        <p:spPr/>
        <p:txBody>
          <a:bodyPr/>
          <a:lstStyle/>
          <a:p>
            <a:r>
              <a:rPr lang="en-US" dirty="0"/>
              <a:t>This is when you identify who the audience is and its impact of the document. To whom is the piece addressed? </a:t>
            </a:r>
          </a:p>
          <a:p>
            <a:r>
              <a:rPr lang="en-US" dirty="0"/>
              <a:t>The audience is _______________….</a:t>
            </a:r>
          </a:p>
          <a:p>
            <a:pPr lvl="1"/>
            <a:r>
              <a:rPr lang="en-US" dirty="0"/>
              <a:t>Large or small group</a:t>
            </a:r>
          </a:p>
          <a:p>
            <a:pPr lvl="1"/>
            <a:r>
              <a:rPr lang="en-US" dirty="0"/>
              <a:t>the angry working class</a:t>
            </a:r>
          </a:p>
          <a:p>
            <a:pPr lvl="1"/>
            <a:r>
              <a:rPr lang="en-US" dirty="0"/>
              <a:t>the Educated elite</a:t>
            </a:r>
          </a:p>
          <a:p>
            <a:pPr lvl="1"/>
            <a:r>
              <a:rPr lang="en-US" dirty="0"/>
              <a:t>the Ruling class</a:t>
            </a:r>
          </a:p>
          <a:p>
            <a:pPr lvl="1"/>
            <a:r>
              <a:rPr lang="en-US" dirty="0"/>
              <a:t>An individual</a:t>
            </a:r>
          </a:p>
        </p:txBody>
      </p:sp>
    </p:spTree>
    <p:extLst>
      <p:ext uri="{BB962C8B-B14F-4D97-AF65-F5344CB8AC3E}">
        <p14:creationId xmlns:p14="http://schemas.microsoft.com/office/powerpoint/2010/main" val="133422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in SOAP: Purpose</a:t>
            </a:r>
          </a:p>
        </p:txBody>
      </p:sp>
      <p:sp>
        <p:nvSpPr>
          <p:cNvPr id="3" name="Content Placeholder 2"/>
          <p:cNvSpPr>
            <a:spLocks noGrp="1"/>
          </p:cNvSpPr>
          <p:nvPr>
            <p:ph idx="1"/>
          </p:nvPr>
        </p:nvSpPr>
        <p:spPr/>
        <p:txBody>
          <a:bodyPr/>
          <a:lstStyle/>
          <a:p>
            <a:r>
              <a:rPr lang="en-US" dirty="0"/>
              <a:t>This is where you identify the purpose of the document and why.</a:t>
            </a:r>
          </a:p>
          <a:p>
            <a:r>
              <a:rPr lang="en-US" dirty="0"/>
              <a:t>The reason for this text, Why was it created? </a:t>
            </a:r>
          </a:p>
          <a:p>
            <a:r>
              <a:rPr lang="en-US" dirty="0"/>
              <a:t>The purpose of this document was to ______________ because…</a:t>
            </a:r>
          </a:p>
          <a:p>
            <a:pPr lvl="1"/>
            <a:r>
              <a:rPr lang="en-US" dirty="0"/>
              <a:t>shock</a:t>
            </a:r>
          </a:p>
          <a:p>
            <a:pPr lvl="1"/>
            <a:r>
              <a:rPr lang="en-US" dirty="0"/>
              <a:t>persuade</a:t>
            </a:r>
          </a:p>
          <a:p>
            <a:pPr lvl="1"/>
            <a:r>
              <a:rPr lang="en-US" dirty="0"/>
              <a:t>inform</a:t>
            </a:r>
          </a:p>
          <a:p>
            <a:pPr lvl="1"/>
            <a:r>
              <a:rPr lang="en-US" dirty="0"/>
              <a:t>etc. </a:t>
            </a:r>
          </a:p>
        </p:txBody>
      </p:sp>
    </p:spTree>
    <p:extLst>
      <p:ext uri="{BB962C8B-B14F-4D97-AF65-F5344CB8AC3E}">
        <p14:creationId xmlns:p14="http://schemas.microsoft.com/office/powerpoint/2010/main" val="172689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47420" cy="1400530"/>
          </a:xfrm>
        </p:spPr>
        <p:txBody>
          <a:bodyPr/>
          <a:lstStyle/>
          <a:p>
            <a:r>
              <a:rPr lang="en-US" dirty="0"/>
              <a:t>Some wonderful verbs for document analysis other than “said”….</a:t>
            </a:r>
          </a:p>
        </p:txBody>
      </p:sp>
      <p:sp>
        <p:nvSpPr>
          <p:cNvPr id="7" name="Text Placeholder 6"/>
          <p:cNvSpPr>
            <a:spLocks noGrp="1"/>
          </p:cNvSpPr>
          <p:nvPr>
            <p:ph type="body" sz="half" idx="15"/>
          </p:nvPr>
        </p:nvSpPr>
        <p:spPr>
          <a:xfrm>
            <a:off x="652463" y="2142309"/>
            <a:ext cx="2927350" cy="4114029"/>
          </a:xfrm>
        </p:spPr>
        <p:txBody>
          <a:bodyPr>
            <a:normAutofit/>
          </a:bodyPr>
          <a:lstStyle/>
          <a:p>
            <a:r>
              <a:rPr lang="en-US" sz="1600" dirty="0"/>
              <a:t>Implies</a:t>
            </a:r>
          </a:p>
          <a:p>
            <a:r>
              <a:rPr lang="en-US" sz="1600" dirty="0"/>
              <a:t>Confesses</a:t>
            </a:r>
          </a:p>
          <a:p>
            <a:r>
              <a:rPr lang="en-US" sz="1600" dirty="0"/>
              <a:t>Suggests</a:t>
            </a:r>
          </a:p>
          <a:p>
            <a:r>
              <a:rPr lang="en-US" sz="1600" dirty="0"/>
              <a:t>Contends</a:t>
            </a:r>
          </a:p>
          <a:p>
            <a:r>
              <a:rPr lang="en-US" sz="1600" dirty="0"/>
              <a:t>Declares</a:t>
            </a:r>
          </a:p>
          <a:p>
            <a:r>
              <a:rPr lang="en-US" sz="1600" dirty="0"/>
              <a:t>Remarks</a:t>
            </a:r>
          </a:p>
          <a:p>
            <a:r>
              <a:rPr lang="en-US" sz="1600" dirty="0"/>
              <a:t>Reports</a:t>
            </a:r>
          </a:p>
          <a:p>
            <a:r>
              <a:rPr lang="en-US" sz="1600" dirty="0"/>
              <a:t>Affirms</a:t>
            </a:r>
          </a:p>
          <a:p>
            <a:r>
              <a:rPr lang="en-US" sz="1600" dirty="0"/>
              <a:t>Hints</a:t>
            </a:r>
          </a:p>
          <a:p>
            <a:r>
              <a:rPr lang="en-US" sz="1600" dirty="0"/>
              <a:t>Maintains</a:t>
            </a:r>
          </a:p>
          <a:p>
            <a:r>
              <a:rPr lang="en-US" sz="1600" dirty="0"/>
              <a:t>Argues</a:t>
            </a:r>
          </a:p>
        </p:txBody>
      </p:sp>
      <p:sp>
        <p:nvSpPr>
          <p:cNvPr id="8" name="Text Placeholder 7"/>
          <p:cNvSpPr>
            <a:spLocks noGrp="1"/>
          </p:cNvSpPr>
          <p:nvPr>
            <p:ph type="body" sz="half" idx="16"/>
          </p:nvPr>
        </p:nvSpPr>
        <p:spPr>
          <a:xfrm>
            <a:off x="3873106" y="2142309"/>
            <a:ext cx="2946794" cy="4114029"/>
          </a:xfrm>
        </p:spPr>
        <p:txBody>
          <a:bodyPr>
            <a:normAutofit/>
          </a:bodyPr>
          <a:lstStyle/>
          <a:p>
            <a:r>
              <a:rPr lang="en-US" sz="1600" dirty="0"/>
              <a:t>Proposes</a:t>
            </a:r>
          </a:p>
          <a:p>
            <a:r>
              <a:rPr lang="en-US" sz="1600" dirty="0"/>
              <a:t>Comments</a:t>
            </a:r>
          </a:p>
          <a:p>
            <a:r>
              <a:rPr lang="en-US" sz="1600" dirty="0"/>
              <a:t>Observes</a:t>
            </a:r>
          </a:p>
          <a:p>
            <a:r>
              <a:rPr lang="en-US" sz="1600" dirty="0"/>
              <a:t>Implores</a:t>
            </a:r>
          </a:p>
          <a:p>
            <a:r>
              <a:rPr lang="en-US" sz="1600" dirty="0"/>
              <a:t>Responds</a:t>
            </a:r>
          </a:p>
          <a:p>
            <a:r>
              <a:rPr lang="en-US" sz="1600" dirty="0"/>
              <a:t>Insists</a:t>
            </a:r>
          </a:p>
          <a:p>
            <a:r>
              <a:rPr lang="en-US" sz="1600" dirty="0"/>
              <a:t>Writes</a:t>
            </a:r>
          </a:p>
          <a:p>
            <a:r>
              <a:rPr lang="en-US" sz="1600" dirty="0"/>
              <a:t>Alleges</a:t>
            </a:r>
          </a:p>
          <a:p>
            <a:r>
              <a:rPr lang="en-US" sz="1600" dirty="0"/>
              <a:t>Asserts</a:t>
            </a:r>
          </a:p>
          <a:p>
            <a:r>
              <a:rPr lang="en-US" sz="1600" dirty="0"/>
              <a:t>Admits</a:t>
            </a:r>
          </a:p>
          <a:p>
            <a:r>
              <a:rPr lang="en-US" sz="1600" dirty="0"/>
              <a:t>Discloses </a:t>
            </a:r>
          </a:p>
        </p:txBody>
      </p:sp>
      <p:sp>
        <p:nvSpPr>
          <p:cNvPr id="9" name="Text Placeholder 8"/>
          <p:cNvSpPr>
            <a:spLocks noGrp="1"/>
          </p:cNvSpPr>
          <p:nvPr>
            <p:ph type="body" sz="half" idx="17"/>
          </p:nvPr>
        </p:nvSpPr>
        <p:spPr>
          <a:xfrm>
            <a:off x="7124700" y="2142309"/>
            <a:ext cx="2932113" cy="4114029"/>
          </a:xfrm>
        </p:spPr>
        <p:txBody>
          <a:bodyPr>
            <a:normAutofit/>
          </a:bodyPr>
          <a:lstStyle/>
          <a:p>
            <a:r>
              <a:rPr lang="en-US" sz="1600" dirty="0"/>
              <a:t>Insinuates</a:t>
            </a:r>
          </a:p>
          <a:p>
            <a:r>
              <a:rPr lang="en-US" sz="1600" dirty="0"/>
              <a:t>Reveals</a:t>
            </a:r>
          </a:p>
          <a:p>
            <a:r>
              <a:rPr lang="en-US" sz="1600" dirty="0"/>
              <a:t>Demands</a:t>
            </a:r>
          </a:p>
          <a:p>
            <a:r>
              <a:rPr lang="en-US" sz="1600" dirty="0"/>
              <a:t>Explains</a:t>
            </a:r>
          </a:p>
          <a:p>
            <a:r>
              <a:rPr lang="en-US" sz="1600" dirty="0"/>
              <a:t>Emphasizes</a:t>
            </a:r>
          </a:p>
          <a:p>
            <a:r>
              <a:rPr lang="en-US" sz="1600" dirty="0"/>
              <a:t>Proclaims</a:t>
            </a:r>
          </a:p>
          <a:p>
            <a:r>
              <a:rPr lang="en-US" sz="1600" dirty="0"/>
              <a:t>Insists</a:t>
            </a:r>
          </a:p>
          <a:p>
            <a:r>
              <a:rPr lang="en-US" sz="1600" dirty="0"/>
              <a:t>Acknowledges</a:t>
            </a:r>
          </a:p>
          <a:p>
            <a:r>
              <a:rPr lang="en-US" sz="1600" dirty="0"/>
              <a:t>Concedes</a:t>
            </a:r>
          </a:p>
          <a:p>
            <a:r>
              <a:rPr lang="en-US" sz="1600" dirty="0"/>
              <a:t>Replies</a:t>
            </a:r>
          </a:p>
          <a:p>
            <a:r>
              <a:rPr lang="en-US" sz="1600" dirty="0"/>
              <a:t>Divulges</a:t>
            </a:r>
          </a:p>
        </p:txBody>
      </p:sp>
    </p:spTree>
    <p:extLst>
      <p:ext uri="{BB962C8B-B14F-4D97-AF65-F5344CB8AC3E}">
        <p14:creationId xmlns:p14="http://schemas.microsoft.com/office/powerpoint/2010/main" val="424784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sz="half" idx="1"/>
          </p:nvPr>
        </p:nvSpPr>
        <p:spPr>
          <a:xfrm>
            <a:off x="1103312" y="2060575"/>
            <a:ext cx="6342517" cy="4195763"/>
          </a:xfrm>
        </p:spPr>
        <p:txBody>
          <a:bodyPr/>
          <a:lstStyle/>
          <a:p>
            <a:r>
              <a:rPr lang="en-US" b="1" dirty="0"/>
              <a:t>Confucius, a philosopher &amp; teacher in China, from The Analects of Confucius, a lesson to his students, 5</a:t>
            </a:r>
            <a:r>
              <a:rPr lang="en-US" b="1" baseline="30000" dirty="0"/>
              <a:t>th</a:t>
            </a:r>
            <a:r>
              <a:rPr lang="en-US" b="1" dirty="0"/>
              <a:t> century BCE</a:t>
            </a:r>
          </a:p>
          <a:p>
            <a:r>
              <a:rPr lang="en-US" dirty="0"/>
              <a:t>“The object of the superior man is truth, not food…The superior man is anxious lest he should not get truth; he is not anxious lest poverty should come upon him…The mind of the superior man is conversant with virtue; the mind of the base man is conversant with gain.  The superior man is modest in his speech, but exceeds in his actions.  The superior man has his hatreds.  He hates those who proclaim the evil of others.  He hates the man, who being in a low station, slanders his superiors.”</a:t>
            </a:r>
          </a:p>
        </p:txBody>
      </p:sp>
      <p:sp>
        <p:nvSpPr>
          <p:cNvPr id="4" name="Content Placeholder 3"/>
          <p:cNvSpPr>
            <a:spLocks noGrp="1"/>
          </p:cNvSpPr>
          <p:nvPr>
            <p:ph sz="half" idx="2"/>
          </p:nvPr>
        </p:nvSpPr>
        <p:spPr>
          <a:xfrm>
            <a:off x="7903029" y="1876017"/>
            <a:ext cx="3579222" cy="4550909"/>
          </a:xfrm>
        </p:spPr>
        <p:txBody>
          <a:bodyPr>
            <a:normAutofit/>
          </a:bodyPr>
          <a:lstStyle/>
          <a:p>
            <a:r>
              <a:rPr lang="en-US" sz="2000" b="1" dirty="0"/>
              <a:t>Summarize what the document is saying in 1 sentence.  Do not quote.</a:t>
            </a:r>
          </a:p>
          <a:p>
            <a:r>
              <a:rPr lang="en-US" sz="2000" b="1" dirty="0"/>
              <a:t>Then identify:</a:t>
            </a:r>
          </a:p>
          <a:p>
            <a:pPr lvl="1"/>
            <a:r>
              <a:rPr lang="en-US" sz="1800" b="1" dirty="0"/>
              <a:t>S</a:t>
            </a:r>
            <a:r>
              <a:rPr lang="en-US" sz="1800" dirty="0"/>
              <a:t> - Who is the speaker/artist?</a:t>
            </a:r>
          </a:p>
          <a:p>
            <a:pPr lvl="1"/>
            <a:r>
              <a:rPr lang="en-US" sz="1800" b="1" dirty="0"/>
              <a:t>O</a:t>
            </a:r>
            <a:r>
              <a:rPr lang="en-US" sz="1800" dirty="0"/>
              <a:t> – What is the occasion in which this was written/drawn? </a:t>
            </a:r>
          </a:p>
          <a:p>
            <a:pPr lvl="1"/>
            <a:r>
              <a:rPr lang="en-US" sz="1800" b="1" dirty="0"/>
              <a:t>A</a:t>
            </a:r>
            <a:r>
              <a:rPr lang="en-US" sz="1800" dirty="0"/>
              <a:t> – Who is the audience?</a:t>
            </a:r>
          </a:p>
          <a:p>
            <a:pPr lvl="1"/>
            <a:r>
              <a:rPr lang="en-US" sz="1800" b="1" dirty="0"/>
              <a:t>P</a:t>
            </a:r>
            <a:r>
              <a:rPr lang="en-US" sz="1800" dirty="0"/>
              <a:t> – What is the purpose of the document?</a:t>
            </a:r>
          </a:p>
        </p:txBody>
      </p:sp>
    </p:spTree>
    <p:extLst>
      <p:ext uri="{BB962C8B-B14F-4D97-AF65-F5344CB8AC3E}">
        <p14:creationId xmlns:p14="http://schemas.microsoft.com/office/powerpoint/2010/main" val="200686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Answers</a:t>
            </a:r>
          </a:p>
        </p:txBody>
      </p:sp>
      <p:sp>
        <p:nvSpPr>
          <p:cNvPr id="3" name="Content Placeholder 2"/>
          <p:cNvSpPr>
            <a:spLocks noGrp="1"/>
          </p:cNvSpPr>
          <p:nvPr>
            <p:ph idx="1"/>
          </p:nvPr>
        </p:nvSpPr>
        <p:spPr>
          <a:xfrm>
            <a:off x="1103312" y="1580606"/>
            <a:ext cx="8946541" cy="4859383"/>
          </a:xfrm>
        </p:spPr>
        <p:txBody>
          <a:bodyPr>
            <a:normAutofit lnSpcReduction="10000"/>
          </a:bodyPr>
          <a:lstStyle/>
          <a:p>
            <a:r>
              <a:rPr lang="en-US" dirty="0"/>
              <a:t>S:  A philosopher and teacher in China</a:t>
            </a:r>
          </a:p>
          <a:p>
            <a:r>
              <a:rPr lang="en-US" dirty="0"/>
              <a:t>O: Warring States Period, which is filled violence and chaos</a:t>
            </a:r>
          </a:p>
          <a:p>
            <a:r>
              <a:rPr lang="en-US" dirty="0"/>
              <a:t>A: For his students</a:t>
            </a:r>
          </a:p>
          <a:p>
            <a:r>
              <a:rPr lang="en-US" dirty="0"/>
              <a:t>P: To bring the fractured parts of China together</a:t>
            </a:r>
          </a:p>
          <a:p>
            <a:endParaRPr lang="en-US" dirty="0"/>
          </a:p>
          <a:p>
            <a:r>
              <a:rPr lang="en-US" dirty="0"/>
              <a:t>So…Summary + SOAP</a:t>
            </a:r>
          </a:p>
          <a:p>
            <a:pPr marL="0" indent="0">
              <a:buNone/>
            </a:pPr>
            <a:r>
              <a:rPr lang="en-US" dirty="0"/>
              <a:t>Confucius explains that a superior man in society is modest, honest, and hates evil.  As a philosopher &amp; teacher in China, Confucius seems to be a person who thinks about society more than himself and so writes this to promote stability during a violent and chaotic time known as the Warring States Period.  Confucius writes this for his students so that they can help spread his ideas across China faster so as to bring its many parts together after having been fractured in the chaos of the period.</a:t>
            </a:r>
          </a:p>
          <a:p>
            <a:pPr marL="0" indent="0">
              <a:buNone/>
            </a:pPr>
            <a:endParaRPr lang="en-US" dirty="0"/>
          </a:p>
        </p:txBody>
      </p:sp>
    </p:spTree>
    <p:extLst>
      <p:ext uri="{BB962C8B-B14F-4D97-AF65-F5344CB8AC3E}">
        <p14:creationId xmlns:p14="http://schemas.microsoft.com/office/powerpoint/2010/main" val="352275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pic>
        <p:nvPicPr>
          <p:cNvPr id="5" name="Content Placeholder 4"/>
          <p:cNvPicPr>
            <a:picLocks noGrp="1" noChangeAspect="1"/>
          </p:cNvPicPr>
          <p:nvPr>
            <p:ph sz="half" idx="1"/>
          </p:nvPr>
        </p:nvPicPr>
        <p:blipFill>
          <a:blip r:embed="rId2"/>
          <a:stretch>
            <a:fillRect/>
          </a:stretch>
        </p:blipFill>
        <p:spPr>
          <a:xfrm>
            <a:off x="4382091" y="311430"/>
            <a:ext cx="5506492" cy="3083635"/>
          </a:xfrm>
          <a:prstGeom prst="rect">
            <a:avLst/>
          </a:prstGeom>
        </p:spPr>
      </p:pic>
      <p:sp>
        <p:nvSpPr>
          <p:cNvPr id="4" name="Content Placeholder 3"/>
          <p:cNvSpPr>
            <a:spLocks noGrp="1"/>
          </p:cNvSpPr>
          <p:nvPr>
            <p:ph sz="half" idx="2"/>
          </p:nvPr>
        </p:nvSpPr>
        <p:spPr>
          <a:xfrm>
            <a:off x="1332411" y="3616733"/>
            <a:ext cx="8718423" cy="2846931"/>
          </a:xfrm>
        </p:spPr>
        <p:txBody>
          <a:bodyPr/>
          <a:lstStyle/>
          <a:p>
            <a:r>
              <a:rPr lang="en-US" sz="2000" b="1" dirty="0"/>
              <a:t>Summarize what the document is portraying in 1 sentence.</a:t>
            </a:r>
          </a:p>
          <a:p>
            <a:r>
              <a:rPr lang="en-US" sz="2000" b="1" dirty="0"/>
              <a:t>Then identify:</a:t>
            </a:r>
          </a:p>
          <a:p>
            <a:pPr lvl="1"/>
            <a:r>
              <a:rPr lang="en-US" sz="1800" b="1" dirty="0"/>
              <a:t>S</a:t>
            </a:r>
            <a:r>
              <a:rPr lang="en-US" sz="1800" dirty="0"/>
              <a:t> - Who is the speaker/artist?</a:t>
            </a:r>
          </a:p>
          <a:p>
            <a:pPr lvl="1"/>
            <a:r>
              <a:rPr lang="en-US" sz="1800" b="1" dirty="0"/>
              <a:t>O</a:t>
            </a:r>
            <a:r>
              <a:rPr lang="en-US" sz="1800" dirty="0"/>
              <a:t> – What is the occasion in which this was written/drawn? </a:t>
            </a:r>
          </a:p>
          <a:p>
            <a:pPr lvl="1"/>
            <a:r>
              <a:rPr lang="en-US" sz="1800" b="1" dirty="0"/>
              <a:t>A</a:t>
            </a:r>
            <a:r>
              <a:rPr lang="en-US" sz="1800" dirty="0"/>
              <a:t> – Who is the audience?</a:t>
            </a:r>
          </a:p>
          <a:p>
            <a:pPr lvl="1"/>
            <a:r>
              <a:rPr lang="en-US" sz="1800" b="1" dirty="0"/>
              <a:t>P</a:t>
            </a:r>
            <a:r>
              <a:rPr lang="en-US" sz="1800" dirty="0"/>
              <a:t> – What is the purpose of the document?</a:t>
            </a:r>
          </a:p>
          <a:p>
            <a:pPr marL="0" indent="0">
              <a:buNone/>
            </a:pPr>
            <a:endParaRPr lang="en-US" dirty="0"/>
          </a:p>
        </p:txBody>
      </p:sp>
      <p:sp>
        <p:nvSpPr>
          <p:cNvPr id="3" name="TextBox 2"/>
          <p:cNvSpPr txBox="1"/>
          <p:nvPr/>
        </p:nvSpPr>
        <p:spPr>
          <a:xfrm>
            <a:off x="2805108" y="2471735"/>
            <a:ext cx="1414732" cy="923330"/>
          </a:xfrm>
          <a:prstGeom prst="rect">
            <a:avLst/>
          </a:prstGeom>
          <a:noFill/>
        </p:spPr>
        <p:txBody>
          <a:bodyPr wrap="square" rtlCol="0">
            <a:spAutoFit/>
          </a:bodyPr>
          <a:lstStyle/>
          <a:p>
            <a:pPr algn="r"/>
            <a:r>
              <a:rPr lang="en-US" dirty="0"/>
              <a:t>Hindu temple in India</a:t>
            </a:r>
          </a:p>
        </p:txBody>
      </p:sp>
    </p:spTree>
    <p:extLst>
      <p:ext uri="{BB962C8B-B14F-4D97-AF65-F5344CB8AC3E}">
        <p14:creationId xmlns:p14="http://schemas.microsoft.com/office/powerpoint/2010/main" val="852418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348</TotalTime>
  <Words>1735</Words>
  <Application>Microsoft Macintosh PowerPoint</Application>
  <PresentationFormat>Widescreen</PresentationFormat>
  <Paragraphs>175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Document Analysis Practice</vt:lpstr>
      <vt:lpstr>The “S” in SOAP: Speaker</vt:lpstr>
      <vt:lpstr>The “O” in SOAP: Occasion</vt:lpstr>
      <vt:lpstr>The “A” in SOAP: Audience</vt:lpstr>
      <vt:lpstr>The “P” in SOAP: Purpose</vt:lpstr>
      <vt:lpstr>Some wonderful verbs for document analysis other than “said”….</vt:lpstr>
      <vt:lpstr>Example 1</vt:lpstr>
      <vt:lpstr>Sample Answers</vt:lpstr>
      <vt:lpstr>Example 2</vt:lpstr>
      <vt:lpstr>Sample Answers</vt:lpstr>
      <vt:lpstr>Example 3</vt:lpstr>
      <vt:lpstr>Sample Answers</vt:lpstr>
      <vt:lpstr>Example 4</vt:lpstr>
      <vt:lpstr>Sample Answer</vt:lpstr>
      <vt:lpstr>Example 5</vt:lpstr>
      <vt:lpstr>Sample Answer</vt:lpstr>
      <vt:lpstr>Example 6</vt:lpstr>
      <vt:lpstr>Sample Answer</vt:lpstr>
    </vt:vector>
  </TitlesOfParts>
  <Company>GCBE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Analysis Practice</dc:title>
  <dc:creator>Mary Adamson</dc:creator>
  <cp:lastModifiedBy>Microsoft Office User</cp:lastModifiedBy>
  <cp:revision>29</cp:revision>
  <dcterms:created xsi:type="dcterms:W3CDTF">2018-03-07T22:03:44Z</dcterms:created>
  <dcterms:modified xsi:type="dcterms:W3CDTF">2020-10-19T07:45:39Z</dcterms:modified>
</cp:coreProperties>
</file>